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4" r:id="rId5"/>
    <p:sldId id="260" r:id="rId6"/>
    <p:sldId id="272" r:id="rId7"/>
    <p:sldId id="262" r:id="rId8"/>
    <p:sldId id="283" r:id="rId9"/>
    <p:sldId id="269" r:id="rId10"/>
    <p:sldId id="274" r:id="rId11"/>
    <p:sldId id="276" r:id="rId12"/>
    <p:sldId id="280" r:id="rId13"/>
    <p:sldId id="273" r:id="rId14"/>
    <p:sldId id="281" r:id="rId15"/>
    <p:sldId id="278" r:id="rId16"/>
    <p:sldId id="271" r:id="rId17"/>
    <p:sldId id="277" r:id="rId18"/>
    <p:sldId id="285" r:id="rId19"/>
    <p:sldId id="287" r:id="rId20"/>
    <p:sldId id="286" r:id="rId21"/>
    <p:sldId id="28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Номенклатуры дел </c:v>
                </c:pt>
                <c:pt idx="1">
                  <c:v>Инструкции</c:v>
                </c:pt>
                <c:pt idx="2">
                  <c:v>Архивохранилища</c:v>
                </c:pt>
                <c:pt idx="3">
                  <c:v>Зав.архивом</c:v>
                </c:pt>
                <c:pt idx="4">
                  <c:v>Описаны документы</c:v>
                </c:pt>
                <c:pt idx="5">
                  <c:v>Паспорт архива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</c:v>
                </c:pt>
                <c:pt idx="1">
                  <c:v>39</c:v>
                </c:pt>
                <c:pt idx="2">
                  <c:v>35</c:v>
                </c:pt>
                <c:pt idx="3">
                  <c:v>12</c:v>
                </c:pt>
                <c:pt idx="4">
                  <c:v>13</c:v>
                </c:pt>
                <c:pt idx="5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Номенклатуры дел </c:v>
                </c:pt>
                <c:pt idx="1">
                  <c:v>Инструкции</c:v>
                </c:pt>
                <c:pt idx="2">
                  <c:v>Архивохранилища</c:v>
                </c:pt>
                <c:pt idx="3">
                  <c:v>Зав.архивом</c:v>
                </c:pt>
                <c:pt idx="4">
                  <c:v>Описаны документы</c:v>
                </c:pt>
                <c:pt idx="5">
                  <c:v>Паспорт архива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</c:v>
                </c:pt>
                <c:pt idx="1">
                  <c:v>24</c:v>
                </c:pt>
                <c:pt idx="2">
                  <c:v>32</c:v>
                </c:pt>
                <c:pt idx="3">
                  <c:v>18</c:v>
                </c:pt>
                <c:pt idx="4">
                  <c:v>10</c:v>
                </c:pt>
                <c:pt idx="5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Номенклатуры дел </c:v>
                </c:pt>
                <c:pt idx="1">
                  <c:v>Инструкции</c:v>
                </c:pt>
                <c:pt idx="2">
                  <c:v>Архивохранилища</c:v>
                </c:pt>
                <c:pt idx="3">
                  <c:v>Зав.архивом</c:v>
                </c:pt>
                <c:pt idx="4">
                  <c:v>Описаны документы</c:v>
                </c:pt>
                <c:pt idx="5">
                  <c:v>Паспорт архива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44</c:v>
                </c:pt>
                <c:pt idx="1">
                  <c:v>28</c:v>
                </c:pt>
                <c:pt idx="2">
                  <c:v>33</c:v>
                </c:pt>
                <c:pt idx="3">
                  <c:v>24</c:v>
                </c:pt>
                <c:pt idx="4">
                  <c:v>16</c:v>
                </c:pt>
                <c:pt idx="5">
                  <c:v>45</c:v>
                </c:pt>
              </c:numCache>
            </c:numRef>
          </c:val>
        </c:ser>
        <c:axId val="103599104"/>
        <c:axId val="103600896"/>
      </c:barChart>
      <c:catAx>
        <c:axId val="103599104"/>
        <c:scaling>
          <c:orientation val="minMax"/>
        </c:scaling>
        <c:axPos val="b"/>
        <c:tickLblPos val="nextTo"/>
        <c:crossAx val="103600896"/>
        <c:crosses val="autoZero"/>
        <c:auto val="1"/>
        <c:lblAlgn val="ctr"/>
        <c:lblOffset val="100"/>
      </c:catAx>
      <c:valAx>
        <c:axId val="1036008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35991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462989619510863"/>
          <c:y val="4.9960875984251973E-2"/>
          <c:w val="0.7236784077131535"/>
          <c:h val="0.571177697427558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 состоянию на 01.12.2021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Всего документов пост. срока хр.</c:v>
                </c:pt>
                <c:pt idx="1">
                  <c:v>Внесены в описи, утвержденные ЭПК</c:v>
                </c:pt>
                <c:pt idx="2">
                  <c:v>Хранится дел сверх установленного срока</c:v>
                </c:pt>
                <c:pt idx="3">
                  <c:v>Всего документов по личному составу</c:v>
                </c:pt>
                <c:pt idx="4">
                  <c:v>Внесено в описи, согласованные ЭПК</c:v>
                </c:pt>
                <c:pt idx="5">
                  <c:v>Образовано в год документов пост. срока хр.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48.6</c:v>
                </c:pt>
                <c:pt idx="1">
                  <c:v>38.200000000000003</c:v>
                </c:pt>
                <c:pt idx="2">
                  <c:v>12.7</c:v>
                </c:pt>
                <c:pt idx="3">
                  <c:v>42.8</c:v>
                </c:pt>
                <c:pt idx="4">
                  <c:v>37.5</c:v>
                </c:pt>
                <c:pt idx="5">
                  <c:v>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состоянию на 01.12.2020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Всего документов пост. срока хр.</c:v>
                </c:pt>
                <c:pt idx="1">
                  <c:v>Внесены в описи, утвержденные ЭПК</c:v>
                </c:pt>
                <c:pt idx="2">
                  <c:v>Хранится дел сверх установленного срока</c:v>
                </c:pt>
                <c:pt idx="3">
                  <c:v>Всего документов по личному составу</c:v>
                </c:pt>
                <c:pt idx="4">
                  <c:v>Внесено в описи, согласованные ЭПК</c:v>
                </c:pt>
                <c:pt idx="5">
                  <c:v>Образовано в год документов пост. срока хр.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43.2</c:v>
                </c:pt>
                <c:pt idx="1">
                  <c:v>35.200000000000003</c:v>
                </c:pt>
                <c:pt idx="2">
                  <c:v>10</c:v>
                </c:pt>
                <c:pt idx="3">
                  <c:v>41.8</c:v>
                </c:pt>
                <c:pt idx="4">
                  <c:v>37.300000000000004</c:v>
                </c:pt>
                <c:pt idx="5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состоянию на 01.12.2019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strRef>
              <c:f>Лист1!$A$2:$A$7</c:f>
              <c:strCache>
                <c:ptCount val="6"/>
                <c:pt idx="0">
                  <c:v>Всего документов пост. срока хр.</c:v>
                </c:pt>
                <c:pt idx="1">
                  <c:v>Внесены в описи, утвержденные ЭПК</c:v>
                </c:pt>
                <c:pt idx="2">
                  <c:v>Хранится дел сверх установленного срока</c:v>
                </c:pt>
                <c:pt idx="3">
                  <c:v>Всего документов по личному составу</c:v>
                </c:pt>
                <c:pt idx="4">
                  <c:v>Внесено в описи, согласованные ЭПК</c:v>
                </c:pt>
                <c:pt idx="5">
                  <c:v>Образовано в год документов пост. срока хр.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25.7</c:v>
                </c:pt>
                <c:pt idx="1">
                  <c:v>16.399999999999999</c:v>
                </c:pt>
                <c:pt idx="2">
                  <c:v>4.7</c:v>
                </c:pt>
                <c:pt idx="3">
                  <c:v>36.6</c:v>
                </c:pt>
                <c:pt idx="4">
                  <c:v>32.9</c:v>
                </c:pt>
                <c:pt idx="5">
                  <c:v>28.8</c:v>
                </c:pt>
              </c:numCache>
            </c:numRef>
          </c:val>
        </c:ser>
        <c:shape val="cylinder"/>
        <c:axId val="105329792"/>
        <c:axId val="105331328"/>
        <c:axId val="0"/>
      </c:bar3DChart>
      <c:catAx>
        <c:axId val="105329792"/>
        <c:scaling>
          <c:orientation val="minMax"/>
        </c:scaling>
        <c:axPos val="b"/>
        <c:tickLblPos val="nextTo"/>
        <c:crossAx val="105331328"/>
        <c:crosses val="autoZero"/>
        <c:auto val="1"/>
        <c:lblAlgn val="ctr"/>
        <c:lblOffset val="100"/>
      </c:catAx>
      <c:valAx>
        <c:axId val="105331328"/>
        <c:scaling>
          <c:orientation val="minMax"/>
        </c:scaling>
        <c:axPos val="l"/>
        <c:majorGridlines/>
        <c:numFmt formatCode="General" sourceLinked="1"/>
        <c:tickLblPos val="nextTo"/>
        <c:crossAx val="10532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29899455616071"/>
          <c:y val="0.15273660670699907"/>
          <c:w val="0.2081120616227827"/>
          <c:h val="0.6512182568940160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Показатели</a:t>
            </a:r>
            <a:r>
              <a:rPr lang="ru-RU" baseline="0" dirty="0" smtClean="0"/>
              <a:t> упорядочения документов в государственных органах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Процент упорядочения документов пост.хр.</c:v>
                </c:pt>
                <c:pt idx="1">
                  <c:v>Процент упорядочения документов по личному составу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63.8</c:v>
                </c:pt>
                <c:pt idx="1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Процент упорядочения документов пост.хр.</c:v>
                </c:pt>
                <c:pt idx="1">
                  <c:v>Процент упорядочения документов по личному составу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81.400000000000006</c:v>
                </c:pt>
                <c:pt idx="1">
                  <c:v>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Процент упорядочения документов пост.хр.</c:v>
                </c:pt>
                <c:pt idx="1">
                  <c:v>Процент упорядочения документов по личному составу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78.5</c:v>
                </c:pt>
                <c:pt idx="1">
                  <c:v>83</c:v>
                </c:pt>
              </c:numCache>
            </c:numRef>
          </c:val>
        </c:ser>
        <c:axId val="116528640"/>
        <c:axId val="116530176"/>
      </c:barChart>
      <c:catAx>
        <c:axId val="116528640"/>
        <c:scaling>
          <c:orientation val="minMax"/>
        </c:scaling>
        <c:axPos val="b"/>
        <c:majorTickMark val="none"/>
        <c:tickLblPos val="nextTo"/>
        <c:crossAx val="116530176"/>
        <c:crosses val="autoZero"/>
        <c:auto val="1"/>
        <c:lblAlgn val="ctr"/>
        <c:lblOffset val="100"/>
      </c:catAx>
      <c:valAx>
        <c:axId val="1165301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6528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01961380509471"/>
          <c:y val="0.34773588589982302"/>
          <c:w val="0.14936023190405745"/>
          <c:h val="0.3538207500083188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92888" cy="6192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Liberation Serif" pitchFamily="18" charset="0"/>
              </a:rPr>
              <a:t>Организация учета </a:t>
            </a:r>
            <a:br>
              <a:rPr lang="ru-RU" sz="3600" b="1" dirty="0" smtClean="0">
                <a:solidFill>
                  <a:srgbClr val="C00000"/>
                </a:solidFill>
                <a:latin typeface="Liberation Serif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Liberation Serif" pitchFamily="18" charset="0"/>
              </a:rPr>
              <a:t>архивных документов в архиве государственного органа.                                                               Итоги паспортизации архивов                органов государственной власти Свердловской области и иных государственных органов Свердловской области                                  по состоянию на 1 декабря 2021 года</a:t>
            </a:r>
            <a:r>
              <a:rPr lang="ru-RU" sz="3600" dirty="0" smtClean="0">
                <a:solidFill>
                  <a:srgbClr val="C00000"/>
                </a:solidFill>
                <a:latin typeface="Liberation Serif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Liberation Serif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Liberation Serif" pitchFamily="18" charset="0"/>
              </a:rPr>
              <a:t>Екатеринбург</a:t>
            </a:r>
            <a:br>
              <a:rPr lang="ru-RU" sz="2700" b="1" dirty="0" smtClean="0">
                <a:solidFill>
                  <a:srgbClr val="C00000"/>
                </a:solidFill>
                <a:latin typeface="Liberation Serif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Liberation Serif" pitchFamily="18" charset="0"/>
              </a:rPr>
              <a:t>2022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45624" cy="980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>Заполнение граф паспорта архива</a:t>
            </a:r>
            <a:b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>Раздел 1. Общие сведения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820891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altLang="ru-RU" sz="2400" b="1" u="sng" dirty="0" smtClean="0">
                <a:latin typeface="Liberation Serif" pitchFamily="18" charset="0"/>
              </a:rPr>
              <a:t>Графа 1 «Количество фондов»</a:t>
            </a:r>
          </a:p>
          <a:p>
            <a:pPr marL="360000"/>
            <a:r>
              <a:rPr lang="ru-RU" altLang="ru-RU" sz="2400" dirty="0" smtClean="0">
                <a:latin typeface="Liberation Serif" pitchFamily="18" charset="0"/>
              </a:rPr>
              <a:t>заполняется в том случае, если в архиве организации хранятся документы постоянного хранения и по личному составу государственного органа, бывших ранее самостоятельными, а затем влившихся на основании реорганизации, ликвидации государственного органа.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221088"/>
            <a:ext cx="813690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altLang="ru-RU" sz="2400" b="1" u="sng" dirty="0" smtClean="0">
                <a:latin typeface="Liberation Serif" pitchFamily="18" charset="0"/>
              </a:rPr>
              <a:t>Графа 2 «Площадь архивохранилища в кв.м.»</a:t>
            </a:r>
            <a:r>
              <a:rPr lang="ru-RU" altLang="ru-RU" sz="2400" b="1" dirty="0" smtClean="0">
                <a:latin typeface="Liberation Serif" pitchFamily="18" charset="0"/>
              </a:rPr>
              <a:t> </a:t>
            </a:r>
          </a:p>
          <a:p>
            <a:pPr marL="360000"/>
            <a:r>
              <a:rPr lang="ru-RU" altLang="ru-RU" sz="2400" dirty="0" smtClean="0">
                <a:latin typeface="Liberation Serif" pitchFamily="18" charset="0"/>
              </a:rPr>
              <a:t>заполняется при наличии отдельного хранилища (хранилищ).</a:t>
            </a:r>
          </a:p>
          <a:p>
            <a:pPr marL="360000"/>
            <a:r>
              <a:rPr lang="ru-RU" altLang="ru-RU" sz="2400" dirty="0" smtClean="0">
                <a:latin typeface="Liberation Serif" pitchFamily="18" charset="0"/>
              </a:rPr>
              <a:t>Указывается площадь отдельного помещения в кв. м. </a:t>
            </a:r>
          </a:p>
          <a:p>
            <a:pPr marL="360000"/>
            <a:r>
              <a:rPr lang="ru-RU" altLang="ru-RU" sz="2400" dirty="0" smtClean="0">
                <a:latin typeface="Liberation Serif" pitchFamily="18" charset="0"/>
              </a:rPr>
              <a:t>В случае его отсутствия, ставится прочерк.</a:t>
            </a:r>
            <a:r>
              <a:rPr lang="ru-RU" altLang="ru-RU" sz="2400" b="1" dirty="0" smtClean="0">
                <a:latin typeface="Liberation Serif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45624" cy="980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>Заполнение граф паспорта архива</a:t>
            </a:r>
            <a:b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> Раздел 1. Общие сведения</a:t>
            </a:r>
            <a:endParaRPr lang="ru-RU" sz="32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96752"/>
            <a:ext cx="835292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altLang="ru-RU" sz="2400" b="1" u="sng" dirty="0" smtClean="0">
                <a:latin typeface="Liberation Serif" pitchFamily="18" charset="0"/>
              </a:rPr>
              <a:t>Графа 3 «Загруженность архивохранилища в процентах» Коды строки Б: 201 и 202, графы 1-6. </a:t>
            </a:r>
          </a:p>
          <a:p>
            <a:pPr marL="360000"/>
            <a:r>
              <a:rPr lang="ru-RU" altLang="ru-RU" sz="2400" dirty="0" smtClean="0">
                <a:latin typeface="Liberation Serif" pitchFamily="18" charset="0"/>
              </a:rPr>
              <a:t>В этих графах указывается фактическое количество дел постоянного хранения и дел по личному составу, хранящихся в архиве государственного органа, либо           (при отсутствии отдельного архивохранилища)                         в структурных подразделениях.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149080"/>
            <a:ext cx="59766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Формула расчета вместимости архивохранилища:</a:t>
            </a:r>
          </a:p>
          <a:p>
            <a:pPr marL="360000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1000 ед. хр. Х на площадь архивохранилища : 2,5 кв.м </a:t>
            </a:r>
          </a:p>
          <a:p>
            <a:pPr marL="360000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(1000 </a:t>
            </a:r>
            <a:r>
              <a:rPr lang="ru-RU" sz="2400" b="1" dirty="0" err="1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</a:t>
            </a: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30 кв. м. = 30000 : 2,5 = 12000)</a:t>
            </a:r>
          </a:p>
          <a:p>
            <a:pPr marL="360000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500 </a:t>
            </a:r>
            <a:r>
              <a:rPr lang="ru-RU" sz="2400" b="1" dirty="0" err="1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</a:t>
            </a: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100 % = 50000 : 12000 = 4,166</a:t>
            </a:r>
            <a:endParaRPr lang="ru-RU" altLang="ru-RU" sz="2400" b="1" u="sng" dirty="0" smtClean="0">
              <a:latin typeface="Liberation Serif" pitchFamily="18" charset="0"/>
            </a:endParaRPr>
          </a:p>
        </p:txBody>
      </p:sp>
      <p:pic>
        <p:nvPicPr>
          <p:cNvPr id="5" name="Рисунок 3" descr="д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30425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45624" cy="12961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>Заполнение граф паспорта архива</a:t>
            </a:r>
            <a:b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Liberation Serif" pitchFamily="18" charset="0"/>
              </a:rPr>
              <a:t> 2. Сведения о документах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2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44824"/>
            <a:ext cx="8424936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400" b="1" u="sng" dirty="0" smtClean="0">
                <a:latin typeface="Liberation Serif" pitchFamily="18" charset="0"/>
              </a:rPr>
              <a:t>В графах 4, 5, 6 </a:t>
            </a:r>
          </a:p>
          <a:p>
            <a:endParaRPr lang="ru-RU" altLang="ru-RU" sz="2400" b="1" u="sng" dirty="0" smtClean="0">
              <a:latin typeface="Liberation Serif" pitchFamily="18" charset="0"/>
            </a:endParaRPr>
          </a:p>
          <a:p>
            <a:r>
              <a:rPr lang="ru-RU" sz="2400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СТРОКА 201</a:t>
            </a:r>
            <a:r>
              <a:rPr lang="en-US" sz="2400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endParaRPr lang="ru-RU" sz="2400" u="sng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altLang="ru-RU" sz="2400" dirty="0" smtClean="0">
                <a:latin typeface="Liberation Serif" pitchFamily="18" charset="0"/>
              </a:rPr>
              <a:t>учитывается только то количество дел постоянного хранения, которое включено в описи,</a:t>
            </a:r>
            <a:r>
              <a:rPr lang="ru-RU" altLang="ru-RU" sz="2400" b="1" dirty="0" smtClean="0">
                <a:latin typeface="Liberation Serif" pitchFamily="18" charset="0"/>
              </a:rPr>
              <a:t> </a:t>
            </a:r>
            <a:r>
              <a:rPr lang="ru-RU" altLang="ru-RU" sz="2400" b="1" u="sng" dirty="0" smtClean="0">
                <a:latin typeface="Liberation Serif" pitchFamily="18" charset="0"/>
              </a:rPr>
              <a:t>утвержденные </a:t>
            </a:r>
          </a:p>
          <a:p>
            <a:r>
              <a:rPr lang="ru-RU" altLang="ru-RU" sz="2400" b="1" u="sng" dirty="0" smtClean="0">
                <a:latin typeface="Liberation Serif" pitchFamily="18" charset="0"/>
              </a:rPr>
              <a:t>экспертно-проверочной комиссией Управления архивами Свердловской области(ЭПК</a:t>
            </a:r>
            <a:r>
              <a:rPr lang="ru-RU" altLang="ru-RU" sz="2400" dirty="0" smtClean="0">
                <a:latin typeface="Liberation Serif" pitchFamily="18" charset="0"/>
              </a:rPr>
              <a:t>)</a:t>
            </a:r>
            <a:endParaRPr lang="en-US" altLang="ru-RU" sz="2400" dirty="0" smtClean="0">
              <a:latin typeface="Liberation Serif" pitchFamily="18" charset="0"/>
            </a:endParaRPr>
          </a:p>
          <a:p>
            <a:endParaRPr lang="ru-RU" altLang="ru-RU" sz="2400" dirty="0" smtClean="0">
              <a:latin typeface="Liberation Serif" pitchFamily="18" charset="0"/>
            </a:endParaRPr>
          </a:p>
          <a:p>
            <a:r>
              <a:rPr lang="ru-RU" sz="2400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СТРОКА 202</a:t>
            </a:r>
            <a:r>
              <a:rPr lang="en-US" sz="2400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</a:t>
            </a:r>
            <a:r>
              <a:rPr lang="ru-RU" sz="2400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r>
              <a:rPr lang="ru-RU" altLang="ru-RU" sz="2400" dirty="0" smtClean="0">
                <a:latin typeface="Liberation Serif" pitchFamily="18" charset="0"/>
              </a:rPr>
              <a:t>количество дел по личному составу, включенных в описи дел по личному составу, </a:t>
            </a:r>
            <a:r>
              <a:rPr lang="ru-RU" altLang="ru-RU" sz="2400" b="1" u="sng" dirty="0" smtClean="0">
                <a:latin typeface="Liberation Serif" pitchFamily="18" charset="0"/>
              </a:rPr>
              <a:t>согласованные ЭПК</a:t>
            </a:r>
            <a:endParaRPr lang="ru-RU" sz="2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altLang="ru-RU" sz="2400" b="1" u="sng" dirty="0" smtClean="0">
                <a:latin typeface="Liberation Serif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196752"/>
            <a:ext cx="813690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latin typeface="Liberation Serif" pitchFamily="18" charset="0"/>
              </a:rPr>
              <a:t>Графа 7  «Хранится сверх установленного срока»</a:t>
            </a:r>
          </a:p>
          <a:p>
            <a:r>
              <a:rPr lang="ru-RU" altLang="ru-RU" sz="2400" dirty="0" smtClean="0">
                <a:latin typeface="Liberation Serif" pitchFamily="18" charset="0"/>
              </a:rPr>
              <a:t>В этой графе указывается количество ед. хр., находящиеся на хранении в архиве государственного органа </a:t>
            </a:r>
            <a:r>
              <a:rPr lang="ru-RU" altLang="ru-RU" sz="2400" b="1" dirty="0" smtClean="0">
                <a:latin typeface="Liberation Serif" pitchFamily="18" charset="0"/>
              </a:rPr>
              <a:t>сверх срока временного хранения архивных документов</a:t>
            </a:r>
            <a:r>
              <a:rPr lang="ru-RU" altLang="ru-RU" sz="2400" dirty="0" smtClean="0">
                <a:latin typeface="Liberation Serif" pitchFamily="18" charset="0"/>
              </a:rPr>
              <a:t>, установленного законодательством Российской Федерации.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905672"/>
            <a:ext cx="5184576" cy="2952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В соответствии с Федеральным законом              «Об архивном деле в Российской Федерации» для включенных в установленном порядке в состав Архивного фонда Российской Федерации документов органов государственной власти субъектов Российской Федерации установлен срок временного хранения - </a:t>
            </a:r>
            <a:r>
              <a:rPr lang="ru-RU" sz="2800" b="1" dirty="0" smtClean="0">
                <a:solidFill>
                  <a:srgbClr val="C00000"/>
                </a:solidFill>
                <a:latin typeface="Liberation Serif" pitchFamily="18" charset="0"/>
              </a:rPr>
              <a:t>10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89040"/>
            <a:ext cx="3024336" cy="2952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Срок хранения документов постоянного хранения исчисляется        </a:t>
            </a: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 1 января года</a:t>
            </a: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следующего за годом окончания документов в делопроизводстве.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16632"/>
            <a:ext cx="8445624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</a:b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Заполнение граф паспорта архива</a:t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</a:b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 2. Сведения о документах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Liberation Serif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45624" cy="6926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>Заполнение граф паспорта архива</a:t>
            </a:r>
            <a:endParaRPr lang="ru-RU" sz="32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96752"/>
            <a:ext cx="813690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latin typeface="Liberation Serif" pitchFamily="18" charset="0"/>
              </a:rPr>
              <a:t>Графа 8 «Образуется в год  дел»</a:t>
            </a:r>
          </a:p>
          <a:p>
            <a:r>
              <a:rPr lang="ru-RU" sz="2400" b="1" dirty="0" smtClean="0">
                <a:latin typeface="Liberation Serif" pitchFamily="18" charset="0"/>
              </a:rPr>
              <a:t>Показатель, вносимый в графу 8, является количеством дел постоянного хранения, </a:t>
            </a:r>
            <a:r>
              <a:rPr lang="ru-RU" sz="2400" dirty="0" smtClean="0">
                <a:latin typeface="Liberation Serif" pitchFamily="18" charset="0"/>
              </a:rPr>
              <a:t>фактически образовавшихся по итогам деятельности государственного органа за год. Этот показатель может быть получен путем подсчета итоговой цифры графы «Количество дел, томов» в номенклатуре дел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933056"/>
            <a:ext cx="511256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Раздел </a:t>
            </a:r>
            <a:r>
              <a:rPr lang="en-US" sz="2400" b="1" dirty="0" smtClean="0">
                <a:solidFill>
                  <a:schemeClr val="bg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«Кадры» </a:t>
            </a:r>
          </a:p>
          <a:p>
            <a:pPr marL="265113" indent="-265113">
              <a:lnSpc>
                <a:spcPct val="9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</a:t>
            </a:r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Необходимо указать количество штатных работников архива государственного органа либо должностных лиц, ответственных         за архив в государственном органе.</a:t>
            </a:r>
            <a:endParaRPr lang="ru-RU" sz="2400" dirty="0" smtClean="0">
              <a:latin typeface="Liberation Serif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084168" y="4149080"/>
          <a:ext cx="2808312" cy="1534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585"/>
                <a:gridCol w="2047727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Код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стр.</a:t>
                      </a:r>
                      <a:endParaRPr lang="ru-RU" sz="20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Кол-во штатных работников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640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Liberation Serif" pitchFamily="18" charset="0"/>
                        </a:rPr>
                        <a:t>301</a:t>
                      </a:r>
                      <a:endParaRPr lang="ru-RU" b="1" dirty="0"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Liberation Serif" pitchFamily="18" charset="0"/>
                        </a:rPr>
                        <a:t>1</a:t>
                      </a:r>
                      <a:endParaRPr lang="ru-RU" b="1" dirty="0">
                        <a:latin typeface="Liberation Serif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5436096" y="4581128"/>
            <a:ext cx="576064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916832"/>
            <a:ext cx="5976664" cy="4752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Условия хранения      документов                           (нужное подчеркнуть):</a:t>
            </a:r>
          </a:p>
          <a:p>
            <a:pPr marL="360000"/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Хранилище: </a:t>
            </a:r>
            <a:r>
              <a:rPr lang="ru-RU" sz="2000" b="1" u="sng" dirty="0" smtClean="0">
                <a:solidFill>
                  <a:srgbClr val="C00000"/>
                </a:solidFill>
                <a:latin typeface="Liberation Serif" pitchFamily="18" charset="0"/>
              </a:rPr>
              <a:t>есть</a:t>
            </a:r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 нет; сухое, сырое; светлое,</a:t>
            </a:r>
          </a:p>
          <a:p>
            <a:pPr marL="360000"/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темное</a:t>
            </a:r>
          </a:p>
          <a:p>
            <a:pPr marL="360000"/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Отопление: </a:t>
            </a:r>
            <a:r>
              <a:rPr lang="ru-RU" sz="2000" b="1" u="sng" dirty="0" smtClean="0">
                <a:solidFill>
                  <a:srgbClr val="C00000"/>
                </a:solidFill>
                <a:latin typeface="Liberation Serif" pitchFamily="18" charset="0"/>
              </a:rPr>
              <a:t>центральное</a:t>
            </a:r>
            <a:r>
              <a:rPr lang="ru-RU" sz="2000" dirty="0" smtClean="0">
                <a:solidFill>
                  <a:srgbClr val="C00000"/>
                </a:solidFill>
                <a:latin typeface="Liberation Serif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 печное, отсутствует</a:t>
            </a:r>
          </a:p>
          <a:p>
            <a:pPr marL="360000"/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Стеллажи: металлические, деревянные,</a:t>
            </a:r>
          </a:p>
          <a:p>
            <a:pPr marL="360000"/>
            <a:r>
              <a:rPr lang="ru-RU" sz="2000" b="1" u="sng" dirty="0" smtClean="0">
                <a:solidFill>
                  <a:srgbClr val="C00000"/>
                </a:solidFill>
                <a:latin typeface="Liberation Serif" pitchFamily="18" charset="0"/>
              </a:rPr>
              <a:t>комбинированные</a:t>
            </a: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; нет</a:t>
            </a:r>
          </a:p>
          <a:p>
            <a:pPr marL="360000"/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Шкафы: деревянные, </a:t>
            </a:r>
            <a:r>
              <a:rPr lang="ru-RU" sz="2000" b="1" u="sng" dirty="0" smtClean="0">
                <a:solidFill>
                  <a:srgbClr val="C00000"/>
                </a:solidFill>
                <a:latin typeface="Liberation Serif" pitchFamily="18" charset="0"/>
              </a:rPr>
              <a:t>металлические</a:t>
            </a: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;</a:t>
            </a:r>
          </a:p>
          <a:p>
            <a:pPr marL="360000"/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отсутствуют</a:t>
            </a:r>
          </a:p>
          <a:p>
            <a:pPr marL="360000"/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Сигнализация: пожарная: </a:t>
            </a:r>
            <a:r>
              <a:rPr lang="ru-RU" sz="2000" b="1" u="sng" dirty="0" smtClean="0">
                <a:solidFill>
                  <a:srgbClr val="C00000"/>
                </a:solidFill>
                <a:latin typeface="Liberation Serif" pitchFamily="18" charset="0"/>
              </a:rPr>
              <a:t>есть</a:t>
            </a: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, нет; охранная:          </a:t>
            </a:r>
            <a:r>
              <a:rPr lang="ru-RU" sz="2000" b="1" u="sng" dirty="0" smtClean="0">
                <a:solidFill>
                  <a:srgbClr val="C00000"/>
                </a:solidFill>
                <a:latin typeface="Liberation Serif" pitchFamily="18" charset="0"/>
              </a:rPr>
              <a:t>есть</a:t>
            </a: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, нет</a:t>
            </a:r>
          </a:p>
          <a:p>
            <a:pPr marL="360000"/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Читальный зал: есть, </a:t>
            </a:r>
            <a:r>
              <a:rPr lang="ru-RU" sz="2000" b="1" u="sng" dirty="0" smtClean="0">
                <a:solidFill>
                  <a:srgbClr val="C00000"/>
                </a:solidFill>
                <a:latin typeface="Liberation Serif" pitchFamily="18" charset="0"/>
              </a:rPr>
              <a:t>нет</a:t>
            </a:r>
          </a:p>
          <a:p>
            <a:pPr marL="360000"/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Liberation Serif" pitchFamily="18" charset="0"/>
              </a:rPr>
              <a:t>Температурно</a:t>
            </a: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 - влажностный  режим:</a:t>
            </a:r>
          </a:p>
          <a:p>
            <a:pPr marL="360000"/>
            <a:r>
              <a:rPr lang="ru-RU" sz="2000" b="1" u="sng" dirty="0" smtClean="0">
                <a:solidFill>
                  <a:srgbClr val="C00000"/>
                </a:solidFill>
                <a:latin typeface="Liberation Serif" pitchFamily="18" charset="0"/>
              </a:rPr>
              <a:t> соблюдается</a:t>
            </a:r>
            <a:r>
              <a:rPr lang="ru-RU" sz="2000" dirty="0" smtClean="0">
                <a:solidFill>
                  <a:schemeClr val="tx1"/>
                </a:solidFill>
                <a:latin typeface="Liberation Serif" pitchFamily="18" charset="0"/>
              </a:rPr>
              <a:t>, не соблюдается</a:t>
            </a:r>
            <a:endParaRPr lang="ru-RU" sz="2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813690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 algn="ctr">
              <a:lnSpc>
                <a:spcPct val="90000"/>
              </a:lnSpc>
            </a:pPr>
            <a:r>
              <a:rPr lang="ru-RU" sz="2400" b="1" u="sng" dirty="0" smtClean="0">
                <a:solidFill>
                  <a:schemeClr val="bg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«Условия хранения документов» </a:t>
            </a:r>
          </a:p>
          <a:p>
            <a:pPr marL="265113" indent="-265113">
              <a:lnSpc>
                <a:spcPct val="90000"/>
              </a:lnSpc>
            </a:pPr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Необходимо подчеркнуть  сведения, соответствующие условиям хранения документов государственного органа.</a:t>
            </a:r>
          </a:p>
        </p:txBody>
      </p:sp>
      <p:pic>
        <p:nvPicPr>
          <p:cNvPr id="5" name="Рисунок 4" descr="а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653136"/>
            <a:ext cx="2619375" cy="1743075"/>
          </a:xfrm>
          <a:prstGeom prst="rect">
            <a:avLst/>
          </a:prstGeom>
        </p:spPr>
      </p:pic>
      <p:pic>
        <p:nvPicPr>
          <p:cNvPr id="6" name="Рисунок 5" descr="п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492896"/>
            <a:ext cx="25527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620688"/>
            <a:ext cx="8496944" cy="6120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Паспорт архива </a:t>
            </a:r>
          </a:p>
          <a:p>
            <a:pPr marL="180000"/>
            <a:r>
              <a:rPr lang="ru-RU" sz="2800" b="1" dirty="0" smtClean="0">
                <a:solidFill>
                  <a:srgbClr val="002060"/>
                </a:solidFill>
                <a:latin typeface="Liberation Serif" pitchFamily="18" charset="0"/>
              </a:rPr>
              <a:t>государственного органа</a:t>
            </a:r>
            <a:r>
              <a:rPr lang="en-US" sz="2800" b="1" dirty="0" smtClean="0">
                <a:solidFill>
                  <a:srgbClr val="002060"/>
                </a:solidFill>
                <a:latin typeface="Liberation Serif" pitchFamily="18" charset="0"/>
              </a:rPr>
              <a:t>:</a:t>
            </a:r>
            <a:endParaRPr lang="ru-RU" sz="2800" b="1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180000"/>
            <a:endParaRPr lang="ru-RU" sz="2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180000">
              <a:buFont typeface="Wingdings" pitchFamily="2" charset="2"/>
              <a:buChar char="q"/>
            </a:pPr>
            <a:r>
              <a:rPr lang="ru-RU" sz="2600" dirty="0" smtClean="0">
                <a:solidFill>
                  <a:srgbClr val="002060"/>
                </a:solidFill>
                <a:latin typeface="Liberation Serif" pitchFamily="18" charset="0"/>
              </a:rPr>
              <a:t>составляется  </a:t>
            </a:r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>в 2-х экземплярах.</a:t>
            </a:r>
          </a:p>
          <a:p>
            <a:pPr marL="180000"/>
            <a:endParaRPr lang="ru-RU" sz="1200" b="1" dirty="0" smtClean="0">
              <a:solidFill>
                <a:srgbClr val="FF0000"/>
              </a:solidFill>
              <a:latin typeface="Liberation Serif" pitchFamily="18" charset="0"/>
            </a:endParaRPr>
          </a:p>
          <a:p>
            <a:pPr marL="180000">
              <a:buFont typeface="Wingdings" pitchFamily="2" charset="2"/>
              <a:buChar char="q"/>
            </a:pPr>
            <a:r>
              <a:rPr lang="ru-RU" sz="2600" dirty="0" smtClean="0">
                <a:solidFill>
                  <a:srgbClr val="002060"/>
                </a:solidFill>
                <a:latin typeface="Liberation Serif" pitchFamily="18" charset="0"/>
              </a:rPr>
              <a:t>Один экземпляр паспорта архива государственного органа представляется в государственный архив, второй хранится в деле фонда государственного органа.</a:t>
            </a:r>
          </a:p>
          <a:p>
            <a:pPr marL="180000"/>
            <a:endParaRPr lang="ru-RU" sz="12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pPr marL="180000">
              <a:buFont typeface="Wingdings" pitchFamily="2" charset="2"/>
              <a:buChar char="q"/>
            </a:pPr>
            <a:r>
              <a:rPr lang="ru-RU" sz="2600" dirty="0" smtClean="0">
                <a:solidFill>
                  <a:srgbClr val="002060"/>
                </a:solidFill>
                <a:latin typeface="Liberation Serif" pitchFamily="18" charset="0"/>
              </a:rPr>
              <a:t>должен быть подписан руководителем государственного органа , иметь ссылку на фамилию, инициалы, телефон исполнителя и заверен печатью.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76056" y="153888"/>
            <a:ext cx="4067944" cy="19082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8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 представляется </a:t>
            </a:r>
            <a:r>
              <a:rPr lang="en-US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ГКУСО «Государственный архив              Свердловской области» </a:t>
            </a:r>
            <a:r>
              <a:rPr lang="ru-RU" sz="1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620014</a:t>
            </a:r>
            <a:r>
              <a:rPr kumimoji="0" lang="ru-RU" sz="1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г.Екатеринбург, ул. </a:t>
            </a:r>
            <a:r>
              <a:rPr kumimoji="0" lang="ru-RU" sz="1000" b="0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Вайнера</a:t>
            </a:r>
            <a:r>
              <a:rPr kumimoji="0" lang="ru-RU" sz="1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17</a:t>
            </a:r>
          </a:p>
          <a:p>
            <a:pPr marL="1800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(наименование и адрес получателя)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Кем представляется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</a:t>
            </a:r>
            <a:r>
              <a:rPr kumimoji="0" lang="ru-RU" sz="1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Управление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архивами Свердловской области, 620004,</a:t>
            </a:r>
            <a:r>
              <a:rPr kumimoji="0" lang="ru-RU" sz="1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г.Екатеринбург, ул. Малышева, 101</a:t>
            </a: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</a:t>
            </a:r>
            <a:endParaRPr kumimoji="0" lang="ru-RU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(наименование и адрес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отчитывающейся организации)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00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государственная</a:t>
            </a:r>
            <a:r>
              <a:rPr kumimoji="0" lang="ru-RU" sz="1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собственность Свердловско</a:t>
            </a:r>
            <a:r>
              <a:rPr lang="ru-RU" sz="1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й области</a:t>
            </a:r>
            <a:endParaRPr kumimoji="0" lang="ru-RU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(форма собственности отчитывающейся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организации)</a:t>
            </a:r>
          </a:p>
          <a:p>
            <a:pPr marL="1800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7092280" y="2204864"/>
            <a:ext cx="1440160" cy="11224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tch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5907"/>
            <a:ext cx="9144000" cy="48720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28092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Liberation Serif" pitchFamily="18" charset="0"/>
              </a:rPr>
              <a:t>Архив государственного органа может вести также учет в автоматизированном режиме -                 в виде учетных баз данных (БД)</a:t>
            </a:r>
            <a:endParaRPr lang="ru-RU" sz="2800" b="1" dirty="0"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2"/>
            <a:ext cx="4320480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latin typeface="Liberation Serif" pitchFamily="18" charset="0"/>
              </a:rPr>
              <a:t>Учетные БД применяются во взаимосвязи с другими информационными БД, имеющимися в архиве государственного органа,                         и должны быть совместимы с соответствующими учетными БД государственных архивов и органов управления архивным делом.</a:t>
            </a:r>
            <a:endParaRPr lang="ru-RU" sz="2200" dirty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1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Liberation Serif" pitchFamily="18" charset="0"/>
              </a:rPr>
              <a:t>Итоги паспортизации архивов  органов государственной власти Свердловской области и иных государственных органов Свердловской области по состоянию на 1 декабря 2021 года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0" y="1412776"/>
          <a:ext cx="8964488" cy="4019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4"/>
                <a:gridCol w="936104"/>
                <a:gridCol w="1368152"/>
                <a:gridCol w="1296144"/>
                <a:gridCol w="1224136"/>
                <a:gridCol w="1243578"/>
                <a:gridCol w="959455"/>
                <a:gridCol w="1288845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госорганов</a:t>
                      </a:r>
                      <a:endParaRPr lang="ru-RU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согласованной    с ЭПК номенклатуры дел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инструкции              по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делопроиз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водству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отдельного архивохранилища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штатного заведующего архивом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Полностью описаны документы  по 2017 г.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паспорта архива организации, хранящей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управлен-ческую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докумен-тацию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76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</a:tr>
              <a:tr h="6676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  <a:tr h="667607"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1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Liberation Serif" pitchFamily="18" charset="0"/>
              </a:rPr>
              <a:t>Итоги паспортизации архивов  органов государственной власти Свердловской области и иных государственных органов Свердловской области по состоянию </a:t>
            </a:r>
            <a:r>
              <a:rPr lang="ru-RU" sz="2000" b="1" dirty="0" smtClean="0">
                <a:solidFill>
                  <a:srgbClr val="C00000"/>
                </a:solidFill>
                <a:latin typeface="Liberation Serif" pitchFamily="18" charset="0"/>
              </a:rPr>
              <a:t>                                 на </a:t>
            </a:r>
            <a:r>
              <a:rPr lang="ru-RU" sz="2000" b="1" dirty="0" smtClean="0">
                <a:solidFill>
                  <a:srgbClr val="C00000"/>
                </a:solidFill>
                <a:latin typeface="Liberation Serif" pitchFamily="18" charset="0"/>
              </a:rPr>
              <a:t>1 декабря 2021 года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55576" y="1628800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Liberation Serif" pitchFamily="18" charset="0"/>
              </a:rPr>
              <a:t>Федеральный закон от 22 октября 2004 года № 125-ФЗ             «Об архивном деле в Российской Федерации»</a:t>
            </a:r>
            <a:endParaRPr lang="ru-RU" sz="26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338437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latin typeface="Liberation Serif" pitchFamily="18" charset="0"/>
              </a:rPr>
              <a:t>Статья 19.</a:t>
            </a:r>
            <a:r>
              <a:rPr lang="ru-RU" sz="2600" dirty="0" smtClean="0">
                <a:latin typeface="Liberation Serif" pitchFamily="18" charset="0"/>
              </a:rPr>
              <a:t> </a:t>
            </a:r>
          </a:p>
          <a:p>
            <a:pPr marL="360000" indent="-514350"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Liberation Serif" pitchFamily="18" charset="0"/>
              </a:rPr>
              <a:t>Документы Архивного фонда Российской Федерации независимо от места их хранения подлежат               </a:t>
            </a:r>
            <a:r>
              <a:rPr lang="ru-RU" sz="2600" b="1" dirty="0" smtClean="0">
                <a:solidFill>
                  <a:srgbClr val="C00000"/>
                </a:solidFill>
                <a:latin typeface="Liberation Serif" pitchFamily="18" charset="0"/>
              </a:rPr>
              <a:t>государственному учету. </a:t>
            </a:r>
          </a:p>
          <a:p>
            <a:pPr marL="360000" indent="-514350">
              <a:spcBef>
                <a:spcPts val="0"/>
              </a:spcBef>
              <a:buNone/>
            </a:pPr>
            <a:r>
              <a:rPr lang="ru-RU" sz="2400" dirty="0" smtClean="0">
                <a:latin typeface="Liberation Serif" pitchFamily="18" charset="0"/>
              </a:rPr>
              <a:t>     Порядок государственного учета документов Архивного фонда Российской Федерации определяется уполномоченным федеральным органом исполнительной власти в сфере архивного дела и делопроизводства. </a:t>
            </a:r>
          </a:p>
          <a:p>
            <a:pPr marL="360000" indent="-514350">
              <a:spcBef>
                <a:spcPts val="0"/>
              </a:spcBef>
              <a:buNone/>
            </a:pPr>
            <a:endParaRPr lang="ru-RU" sz="2400" dirty="0" smtClean="0">
              <a:latin typeface="Liberation Serif" pitchFamily="18" charset="0"/>
            </a:endParaRPr>
          </a:p>
          <a:p>
            <a:pPr marL="360000">
              <a:spcBef>
                <a:spcPts val="0"/>
              </a:spcBef>
              <a:buNone/>
            </a:pPr>
            <a:r>
              <a:rPr lang="ru-RU" sz="2400" dirty="0" smtClean="0">
                <a:latin typeface="Liberation Serif" pitchFamily="18" charset="0"/>
              </a:rPr>
              <a:t>2.  Документы Архивного фонда Российской Федерации не   входят в состав имущества организаций, осуществляющих их хранение.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301208"/>
            <a:ext cx="475252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000"/>
            <a:r>
              <a:rPr lang="ru-RU" sz="2000" dirty="0" smtClean="0">
                <a:latin typeface="Liberation Serif" pitchFamily="18" charset="0"/>
              </a:rPr>
              <a:t>архивный документ, прошедший экспертизу ценности документов, поставленный на государственный учет        и подлежащий постоянному хранению</a:t>
            </a:r>
            <a:endParaRPr lang="ru-RU" sz="2000" dirty="0"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157192"/>
            <a:ext cx="288032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документ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Liberation Serif" pitchFamily="18" charset="0"/>
              </a:rPr>
              <a:t>Архивного фонда Российской Федерации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03848" y="5445224"/>
            <a:ext cx="72008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1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Liberation Serif" pitchFamily="18" charset="0"/>
              </a:rPr>
              <a:t>Итоги паспортизации архивов  органов государственной власти Свердловской области и иных государственных органов Свердловской области по состоянию на 1 декабря 2021 года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1" y="1412776"/>
          <a:ext cx="8964489" cy="5386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82"/>
                <a:gridCol w="706173"/>
                <a:gridCol w="854524"/>
                <a:gridCol w="1242944"/>
                <a:gridCol w="932208"/>
                <a:gridCol w="1274875"/>
                <a:gridCol w="936104"/>
                <a:gridCol w="864096"/>
                <a:gridCol w="864096"/>
                <a:gridCol w="792087"/>
              </a:tblGrid>
              <a:tr h="172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Liberation Serif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400" dirty="0" smtClean="0">
                        <a:latin typeface="Liberation Serif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Liberation Serif"/>
                          <a:ea typeface="Times New Roman"/>
                          <a:cs typeface="Times New Roman"/>
                        </a:rPr>
                        <a:t>п/</a:t>
                      </a:r>
                      <a:r>
                        <a:rPr lang="ru-RU" sz="1400" dirty="0" err="1" smtClean="0">
                          <a:latin typeface="Liberation Serif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                                                                постоянного срока хранения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  по личному составу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Кол-во дел пост. срока хр.,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образо-ванных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lang="ru-RU" sz="1400" dirty="0"/>
                    </a:p>
                  </a:txBody>
                  <a:tcPr/>
                </a:tc>
              </a:tr>
              <a:tr h="13863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ед. хр. по 2017г.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Крайние даты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(начальная и конечная)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них: внесены в описи, утверждённые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ЭПК   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(ед.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Крайние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даты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(начальная и конечная)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Хранится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сверх установленного срока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(ед. хр.)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ед. хр.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2017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них внесены в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описи,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ванные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7607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25769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1991-2016</a:t>
                      </a: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16457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1991-2016</a:t>
                      </a: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4727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36637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32994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2885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7607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43292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1993-2017</a:t>
                      </a: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35229</a:t>
                      </a: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1993-2017</a:t>
                      </a: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10065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41880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37305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4417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760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1991-2018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1991-2018</a:t>
                      </a:r>
                    </a:p>
                    <a:p>
                      <a:pPr marL="0" algn="l" defTabSz="914400" rtl="0" eaLnBrk="1" latinLnBrk="0" hangingPunct="1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4858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Liberation Serif" pitchFamily="18" charset="0"/>
              </a:rPr>
              <a:t>Итоги паспортизации архивов  органов государственной власти Свердловской области и иных государственных органов Свердловской области по состоянию на 1 декабря 2021 года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556792"/>
          <a:ext cx="864096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Liberation Serif" pitchFamily="18" charset="0"/>
              </a:rPr>
              <a:t>Итоги паспортизации архивов  органов государственной власти Свердловской области и иных государственных органов Свердловской области по состоянию на 1 декабря 2021 года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55576" y="1412776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400600" cy="30823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Liberation Serif" pitchFamily="18" charset="0"/>
                <a:cs typeface="Times New Roman" pitchFamily="18" charset="0"/>
              </a:rPr>
  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        в органах государственной власти, органах местного самоуправления и организациях,</a:t>
            </a:r>
            <a:br>
              <a:rPr lang="ru-RU" sz="2200" b="1" dirty="0" smtClean="0">
                <a:solidFill>
                  <a:srgbClr val="C00000"/>
                </a:solidFill>
                <a:latin typeface="Liberation Serif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Liberation Serif" pitchFamily="18" charset="0"/>
                <a:cs typeface="Times New Roman" pitchFamily="18" charset="0"/>
              </a:rPr>
              <a:t>утвержденные приказом Министерства культуры Российской Федерации                             от 31.03.2015 </a:t>
            </a:r>
            <a:r>
              <a:rPr lang="en-US" sz="2200" b="1" dirty="0" smtClean="0">
                <a:solidFill>
                  <a:srgbClr val="C00000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Liberation Serif" pitchFamily="18" charset="0"/>
                <a:cs typeface="Times New Roman" pitchFamily="18" charset="0"/>
              </a:rPr>
              <a:t>№ 526</a:t>
            </a:r>
            <a:r>
              <a:rPr lang="ru-RU" sz="2200" b="1" dirty="0" smtClean="0">
                <a:cs typeface="Times New Roman" pitchFamily="18" charset="0"/>
              </a:rPr>
              <a:t/>
            </a:r>
            <a:br>
              <a:rPr lang="ru-RU" sz="2200" b="1" dirty="0" smtClean="0"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908720"/>
            <a:ext cx="3116332" cy="452596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51520" y="3645024"/>
            <a:ext cx="8424936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 algn="ctr"/>
            <a:r>
              <a:rPr lang="ru-RU" sz="2800" b="1" u="sng" dirty="0" smtClean="0">
                <a:solidFill>
                  <a:srgbClr val="C00000"/>
                </a:solidFill>
                <a:latin typeface="Liberation Serif" pitchFamily="18" charset="0"/>
              </a:rPr>
              <a:t>Пункт 3.1 Правил</a:t>
            </a:r>
            <a:r>
              <a:rPr lang="en-US" sz="2800" b="1" u="sng" dirty="0" smtClean="0">
                <a:solidFill>
                  <a:srgbClr val="C00000"/>
                </a:solidFill>
                <a:latin typeface="Liberation Serif" pitchFamily="18" charset="0"/>
              </a:rPr>
              <a:t>:</a:t>
            </a:r>
          </a:p>
          <a:p>
            <a:pPr marL="180000"/>
            <a:r>
              <a:rPr lang="ru-RU" sz="2800" dirty="0" smtClean="0">
                <a:latin typeface="Liberation Serif" pitchFamily="18" charset="0"/>
              </a:rPr>
              <a:t>учету подлежат все хранящиеся в архиве государственного органа документы, включая документы</a:t>
            </a:r>
            <a:r>
              <a:rPr lang="en-US" sz="2800" dirty="0" smtClean="0">
                <a:latin typeface="Liberation Serif" pitchFamily="18" charset="0"/>
              </a:rPr>
              <a:t> </a:t>
            </a:r>
            <a:r>
              <a:rPr lang="ru-RU" sz="2800" dirty="0" smtClean="0">
                <a:latin typeface="Liberation Serif" pitchFamily="18" charset="0"/>
              </a:rPr>
              <a:t>по личному составу, копии документов фонда пользования (при наличии) и описи дел, документов.</a:t>
            </a:r>
          </a:p>
          <a:p>
            <a:pPr marL="180000"/>
            <a:endParaRPr lang="ru-RU" sz="2800" dirty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81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Liberation Serif" pitchFamily="18" charset="0"/>
              </a:rPr>
              <a:t>Регламент государственного учета документов Архивного фонда Российской Федерации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0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1268760"/>
            <a:ext cx="2304256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утвержден приказом </a:t>
            </a:r>
            <a:r>
              <a:rPr lang="ru-RU" b="1" dirty="0" err="1" smtClean="0">
                <a:latin typeface="Liberation Serif" pitchFamily="18" charset="0"/>
              </a:rPr>
              <a:t>Росархива</a:t>
            </a:r>
            <a:r>
              <a:rPr lang="ru-RU" b="1" dirty="0" smtClean="0">
                <a:latin typeface="Liberation Serif" pitchFamily="18" charset="0"/>
              </a:rPr>
              <a:t>                  от 11.03.1997  № 11 </a:t>
            </a:r>
            <a:br>
              <a:rPr lang="ru-RU" b="1" dirty="0" smtClean="0">
                <a:latin typeface="Liberation Serif" pitchFamily="18" charset="0"/>
              </a:rPr>
            </a:br>
            <a:r>
              <a:rPr lang="ru-RU" b="1" dirty="0" smtClean="0">
                <a:latin typeface="Liberation Serif" pitchFamily="18" charset="0"/>
              </a:rPr>
              <a:t>(зарегистрирован Минюстом России 08 .07.1997, </a:t>
            </a:r>
            <a:br>
              <a:rPr lang="ru-RU" b="1" dirty="0" smtClean="0">
                <a:latin typeface="Liberation Serif" pitchFamily="18" charset="0"/>
              </a:rPr>
            </a:br>
            <a:r>
              <a:rPr lang="ru-RU" b="1" dirty="0" smtClean="0">
                <a:latin typeface="Liberation Serif" pitchFamily="18" charset="0"/>
              </a:rPr>
              <a:t>регистрационный номер 1344)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5976664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/>
            <a:r>
              <a:rPr lang="ru-RU" sz="2400" dirty="0" smtClean="0">
                <a:latin typeface="Liberation Serif" pitchFamily="18" charset="0"/>
              </a:rPr>
              <a:t>На основании </a:t>
            </a:r>
            <a:r>
              <a:rPr lang="ru-RU" sz="2400" b="1" dirty="0" smtClean="0">
                <a:latin typeface="Liberation Serif" pitchFamily="18" charset="0"/>
              </a:rPr>
              <a:t>пункта 3.2 Правил 2015  </a:t>
            </a:r>
            <a:r>
              <a:rPr lang="ru-RU" sz="2400" dirty="0" smtClean="0">
                <a:latin typeface="Liberation Serif" pitchFamily="18" charset="0"/>
              </a:rPr>
              <a:t>государственный орган, являющийся источником комплектования государственного архива, представляет в государственный архив учетные сведения об объеме и составе хранящихся в архиве государственного органа документов Архивного фонда Российской Федерации и других архивных документов в соответствии с Регламентом государственного учета документов Архивного фонда Российской Федерации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Liberation Serif" pitchFamily="18" charset="0"/>
              </a:rPr>
              <a:t>Основные единицы учета архивных документов</a:t>
            </a:r>
            <a:endParaRPr lang="ru-RU" sz="28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4248472" cy="5157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ru-RU" sz="2400" b="1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 marL="180000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архивный фонд</a:t>
            </a:r>
            <a:r>
              <a:rPr lang="ru-RU" sz="2400" dirty="0" smtClean="0">
                <a:solidFill>
                  <a:srgbClr val="C00000"/>
                </a:solidFill>
                <a:latin typeface="Liberation Serif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</a:rPr>
              <a:t>организации, состоящий из документов Архивного фонда Российской Федерации и других архивных документов;</a:t>
            </a:r>
          </a:p>
          <a:p>
            <a:pPr marL="180000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объединенный архивный фонд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</a:rPr>
              <a:t>, состоящий из образовавшихся в процессе деятельности двух или более организаций документов Архивного фонда Российской Федерации и других архивных документов, имеющих между собой исторически и/или логически обусловленные связи;</a:t>
            </a:r>
          </a:p>
          <a:p>
            <a:pPr marL="180000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архивная коллекция</a:t>
            </a:r>
            <a:r>
              <a:rPr lang="ru-RU" sz="1600" dirty="0" smtClean="0">
                <a:solidFill>
                  <a:schemeClr val="tx1"/>
                </a:solidFill>
                <a:latin typeface="Liberation Serif" pitchFamily="18" charset="0"/>
              </a:rPr>
              <a:t>, состоящая из отдельных архивных документов различного происхождения, объединенных по одному или нескольким признакам (тематическому, авторскому, видовому, объектному).</a:t>
            </a:r>
          </a:p>
          <a:p>
            <a:pPr marL="180000"/>
            <a:endParaRPr lang="ru-RU" sz="16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700808"/>
            <a:ext cx="4248472" cy="51571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27584" y="908720"/>
            <a:ext cx="3312368" cy="792088"/>
          </a:xfrm>
          <a:prstGeom prst="downArrow">
            <a:avLst>
              <a:gd name="adj1" fmla="val 798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архивный фонд</a:t>
            </a:r>
            <a:r>
              <a:rPr lang="ru-RU" sz="2400" dirty="0" smtClean="0">
                <a:solidFill>
                  <a:schemeClr val="bg1"/>
                </a:solidFill>
                <a:latin typeface="Liberation Serif" pitchFamily="18" charset="0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do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157192"/>
            <a:ext cx="2195736" cy="1700808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5220072" y="908720"/>
            <a:ext cx="3528392" cy="792088"/>
          </a:xfrm>
          <a:prstGeom prst="downArrow">
            <a:avLst>
              <a:gd name="adj1" fmla="val 798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единица хранения</a:t>
            </a:r>
            <a:endParaRPr lang="ru-RU" sz="24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1772816"/>
            <a:ext cx="3960440" cy="1584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Дело</a:t>
            </a:r>
            <a:r>
              <a:rPr lang="en-US" sz="2400" b="1" dirty="0" smtClean="0">
                <a:solidFill>
                  <a:schemeClr val="tx1"/>
                </a:solidFill>
                <a:latin typeface="Liberation Serif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документ или совокупность документов, относящихся к одному вопросу или участку деятельности, помещенных в отдельную обложку.</a:t>
            </a:r>
          </a:p>
        </p:txBody>
      </p:sp>
      <p:pic>
        <p:nvPicPr>
          <p:cNvPr id="7" name="Рисунок 6" descr="е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097016"/>
            <a:ext cx="1832992" cy="17609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932040" y="3284984"/>
            <a:ext cx="3960440" cy="18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Электронное дело: </a:t>
            </a:r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</a:rPr>
              <a:t>Электронный документ или совокупность электронных документов и метаданных к ним, сформированные в соответствии с номенклатурой дел.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nde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996952"/>
            <a:ext cx="2376264" cy="1584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3960440" cy="9361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Liberation Serif" pitchFamily="18" charset="0"/>
              </a:rPr>
              <a:t>Архивный шифр</a:t>
            </a:r>
            <a:endParaRPr lang="ru-RU" sz="28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44824"/>
            <a:ext cx="849694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Liberation Serif" pitchFamily="18" charset="0"/>
              </a:rPr>
              <a:t>Единицам хранения присваиваются учетные номера, являющиеся частью архивного шифра. Сведения о составе единиц хранения и их количестве фиксируются в учетных документах архива.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24944"/>
            <a:ext cx="66247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Liberation Serif" pitchFamily="18" charset="0"/>
              </a:rPr>
              <a:t>Архивный шифр (обозначение, наносимое в левом нижнем углу на каждую единицу хранения в целях обеспечения учета и идентификации) состоит из: номера архивного фонда; номера описи дел, документов; номера единицы хранения.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725144"/>
            <a:ext cx="741682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Liberation Serif" pitchFamily="18" charset="0"/>
              </a:rPr>
              <a:t>Архивный шифр электронных документов, хранимых на обособленных электронных носителях, указывается  на вкладыше, вложенном в футляр носителя. </a:t>
            </a:r>
          </a:p>
          <a:p>
            <a:r>
              <a:rPr lang="ru-RU" sz="2000" b="1" dirty="0" smtClean="0">
                <a:latin typeface="Liberation Serif" pitchFamily="18" charset="0"/>
              </a:rPr>
              <a:t>Архивный шифр электронных документов, хранимых в информационной системе архива, является обязательным элементом описания контейнера электронного документа.</a:t>
            </a:r>
            <a:endParaRPr lang="ru-RU" sz="2000" b="1" dirty="0">
              <a:latin typeface="Liberation Serif" pitchFamily="18" charset="0"/>
            </a:endParaRPr>
          </a:p>
        </p:txBody>
      </p:sp>
      <p:pic>
        <p:nvPicPr>
          <p:cNvPr id="9" name="Рисунок 8" descr="image00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964488" cy="1800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59832" y="0"/>
            <a:ext cx="6084168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Liberation Serif" pitchFamily="18" charset="0"/>
              </a:rPr>
              <a:t>Архивный шифр</a:t>
            </a:r>
            <a:endParaRPr lang="ru-RU" sz="36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>Основные (обязательные)                                    и вспомогательные учетные документы</a:t>
            </a:r>
            <a:endParaRPr lang="ru-RU" sz="32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64243"/>
            <a:ext cx="8352928" cy="52937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/>
            <a:r>
              <a:rPr lang="ru-RU" sz="2400" dirty="0" smtClean="0">
                <a:latin typeface="Liberation Serif" pitchFamily="18" charset="0"/>
              </a:rPr>
              <a:t>Состав и формы основных учетных документов определяются в соответствии с Правилами</a:t>
            </a:r>
            <a:r>
              <a:rPr lang="en-US" sz="2400" dirty="0" smtClean="0">
                <a:latin typeface="Liberation Serif" pitchFamily="18" charset="0"/>
              </a:rPr>
              <a:t> 2015</a:t>
            </a:r>
            <a:r>
              <a:rPr lang="ru-RU" sz="2400" dirty="0" smtClean="0">
                <a:latin typeface="Liberation Serif" pitchFamily="18" charset="0"/>
              </a:rPr>
              <a:t>. </a:t>
            </a:r>
            <a:endParaRPr lang="en-US" sz="2400" dirty="0" smtClean="0">
              <a:latin typeface="Liberation Serif" pitchFamily="18" charset="0"/>
            </a:endParaRPr>
          </a:p>
          <a:p>
            <a:pPr marL="180000"/>
            <a:endParaRPr lang="en-US" sz="1400" dirty="0" smtClean="0">
              <a:latin typeface="Liberation Serif" pitchFamily="18" charset="0"/>
            </a:endParaRPr>
          </a:p>
          <a:p>
            <a:pPr marL="180000"/>
            <a:r>
              <a:rPr lang="ru-RU" sz="2400" dirty="0" smtClean="0">
                <a:latin typeface="Liberation Serif" pitchFamily="18" charset="0"/>
              </a:rPr>
              <a:t>Состав и формы вспомогательных учетных документов определяются архивом организации самостоятельно.</a:t>
            </a:r>
          </a:p>
          <a:p>
            <a:pPr marL="180000"/>
            <a:endParaRPr lang="ru-RU" sz="1400" dirty="0" smtClean="0">
              <a:latin typeface="Liberation Serif" pitchFamily="18" charset="0"/>
            </a:endParaRPr>
          </a:p>
          <a:p>
            <a:pPr marL="180000"/>
            <a:r>
              <a:rPr lang="ru-RU" sz="2400" dirty="0" smtClean="0">
                <a:latin typeface="Liberation Serif" pitchFamily="18" charset="0"/>
              </a:rPr>
              <a:t>В состав основных (обязательных) учетных документов архива организации входят:</a:t>
            </a:r>
            <a:endParaRPr lang="en-US" sz="2400" dirty="0" smtClean="0">
              <a:latin typeface="Liberation Serif" pitchFamily="18" charset="0"/>
            </a:endParaRPr>
          </a:p>
          <a:p>
            <a:pPr marL="180000"/>
            <a:endParaRPr lang="ru-RU" sz="1600" dirty="0" smtClean="0">
              <a:latin typeface="Liberation Serif" pitchFamily="18" charset="0"/>
            </a:endParaRPr>
          </a:p>
          <a:p>
            <a:pPr marL="1800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книга учета поступления и выбытия дел, документов;</a:t>
            </a:r>
          </a:p>
          <a:p>
            <a:pPr marL="1800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список фондов ;</a:t>
            </a:r>
          </a:p>
          <a:p>
            <a:pPr marL="1800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лист фонда;</a:t>
            </a:r>
          </a:p>
          <a:p>
            <a:pPr marL="1800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опись дел, документов;</a:t>
            </a:r>
          </a:p>
          <a:p>
            <a:pPr marL="1800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Liberation Serif" pitchFamily="18" charset="0"/>
              </a:rPr>
              <a:t>реестр описей.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Liberation Serif" pitchFamily="18" charset="0"/>
              </a:rPr>
              <a:t>Паспорт архива государственного органа</a:t>
            </a:r>
            <a:endParaRPr lang="ru-RU" sz="3200" b="1" dirty="0">
              <a:solidFill>
                <a:srgbClr val="C00000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8568952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/>
            <a:r>
              <a:rPr lang="ru-RU" sz="2400" dirty="0" smtClean="0">
                <a:latin typeface="Liberation Serif" pitchFamily="18" charset="0"/>
              </a:rPr>
              <a:t>Для централизованного государственного учета документов Архивного фонда Российской Федерации в архиве государственного органа, являющегося источником комплектования государственного архива, составляется </a:t>
            </a:r>
            <a:r>
              <a:rPr lang="ru-RU" sz="2800" b="1" dirty="0" smtClean="0">
                <a:solidFill>
                  <a:srgbClr val="C00000"/>
                </a:solidFill>
                <a:latin typeface="Liberation Serif" pitchFamily="18" charset="0"/>
              </a:rPr>
              <a:t>паспорт архива государственного органа</a:t>
            </a:r>
            <a:r>
              <a:rPr lang="ru-RU" sz="2800" dirty="0" smtClean="0">
                <a:solidFill>
                  <a:srgbClr val="C00000"/>
                </a:solidFill>
                <a:latin typeface="Liberation Serif" pitchFamily="18" charset="0"/>
              </a:rPr>
              <a:t>.</a:t>
            </a:r>
            <a:r>
              <a:rPr lang="ru-RU" sz="2800" dirty="0" smtClean="0">
                <a:latin typeface="Liberation Serif" pitchFamily="18" charset="0"/>
              </a:rPr>
              <a:t> </a:t>
            </a:r>
            <a:endParaRPr lang="en-US" sz="2800" dirty="0" smtClean="0">
              <a:latin typeface="Liberation Serif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" name="Рисунок 2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4248472" cy="322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3472458"/>
            <a:ext cx="4752528" cy="33855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0000" algn="ctr"/>
            <a:endParaRPr lang="ru-RU" sz="2400" b="1" dirty="0" smtClean="0">
              <a:solidFill>
                <a:schemeClr val="bg1"/>
              </a:solidFill>
              <a:latin typeface="Liberation Serif" pitchFamily="18" charset="0"/>
            </a:endParaRPr>
          </a:p>
          <a:p>
            <a:pPr marL="180000" algn="ctr"/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В соответствии с Регламентом государственного учета паспорт архива государственного органа, составляется и оформляется  </a:t>
            </a:r>
            <a:r>
              <a:rPr lang="ru-RU" sz="3200" b="1" u="sng" dirty="0" smtClean="0">
                <a:solidFill>
                  <a:schemeClr val="bg1"/>
                </a:solidFill>
                <a:latin typeface="Liberation Serif" pitchFamily="18" charset="0"/>
              </a:rPr>
              <a:t>ежегодно</a:t>
            </a:r>
            <a:r>
              <a:rPr lang="ru-RU" sz="3200" b="1" dirty="0" smtClean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Liberation Serif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Liberation Serif" pitchFamily="18" charset="0"/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Liberation Serif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Liberation Serif" pitchFamily="18" charset="0"/>
              </a:rPr>
            </a:br>
            <a:endParaRPr lang="ru-RU" dirty="0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961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Liberation Serif" pitchFamily="18" charset="0"/>
              </a:rPr>
              <a:t/>
            </a:r>
            <a:br>
              <a:rPr lang="ru-RU" sz="3100" dirty="0" smtClean="0">
                <a:latin typeface="Liberation Serif" pitchFamily="18" charset="0"/>
              </a:rPr>
            </a:br>
            <a:r>
              <a:rPr lang="ru-RU" sz="2700" b="1" dirty="0" smtClean="0">
                <a:latin typeface="Liberation Serif" pitchFamily="18" charset="0"/>
              </a:rPr>
              <a:t>Форма паспорта архива организации</a:t>
            </a:r>
            <a:br>
              <a:rPr lang="ru-RU" sz="2700" b="1" dirty="0" smtClean="0">
                <a:latin typeface="Liberation Serif" pitchFamily="18" charset="0"/>
              </a:rPr>
            </a:br>
            <a:r>
              <a:rPr lang="ru-RU" sz="2700" b="1" dirty="0" smtClean="0">
                <a:latin typeface="Liberation Serif" pitchFamily="18" charset="0"/>
              </a:rPr>
              <a:t> установлена Регламентом государственного учета документов Архивного фонда Российской Федерации</a:t>
            </a:r>
            <a:r>
              <a:rPr lang="ru-RU" b="1" dirty="0" smtClean="0">
                <a:latin typeface="Liberation Serif" pitchFamily="18" charset="0"/>
              </a:rPr>
              <a:t/>
            </a:r>
            <a:br>
              <a:rPr lang="ru-RU" b="1" dirty="0" smtClean="0">
                <a:latin typeface="Liberation Serif" pitchFamily="18" charset="0"/>
              </a:rPr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6"/>
            <a:ext cx="9144000" cy="5445224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1344</Words>
  <Application>Microsoft Office PowerPoint</Application>
  <PresentationFormat>Экран (4:3)</PresentationFormat>
  <Paragraphs>222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Организация учета  архивных документов в архиве государственного органа.                                                               Итоги паспортизации архивов                органов государственной власти Свердловской области и иных государственных органов Свердловской области                                  по состоянию на 1 декабря 2021 года  Екатеринбург 2022 </vt:lpstr>
      <vt:lpstr>Федеральный закон от 22 октября 2004 года № 125-ФЗ             «Об архивном деле в Российской Федерации»</vt:lpstr>
      <vt:lpstr> Правила организации хранения, комплектования, учета и использования документов Архивного фонда Российской Федерации и других архивных документов         в органах государственной власти, органах местного самоуправления и организациях, утвержденные приказом Министерства культуры Российской Федерации                             от 31.03.2015  № 526 </vt:lpstr>
      <vt:lpstr>Регламент государственного учета документов Архивного фонда Российской Федерации  </vt:lpstr>
      <vt:lpstr>Основные единицы учета архивных документов</vt:lpstr>
      <vt:lpstr>Архивный шифр</vt:lpstr>
      <vt:lpstr>Основные (обязательные)                                    и вспомогательные учетные документы</vt:lpstr>
      <vt:lpstr>Паспорт архива государственного органа</vt:lpstr>
      <vt:lpstr> Форма паспорта архива организации  установлена Регламентом государственного учета документов Архивного фонда Российской Федерации </vt:lpstr>
      <vt:lpstr> Заполнение граф паспорта архива Раздел 1. Общие сведения </vt:lpstr>
      <vt:lpstr>Заполнение граф паспорта архива  Раздел 1. Общие сведения</vt:lpstr>
      <vt:lpstr> Заполнение граф паспорта архива  2. Сведения о документах </vt:lpstr>
      <vt:lpstr>Слайд 13</vt:lpstr>
      <vt:lpstr>Заполнение граф паспорта архива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Организация учета  архивных документов в архиве государственного органа.                                                               Итоги паспортизации архивов органов государственной власти Свердловской области и иных государственных органов Свердловской области по состоянию               на 1 декабря 2021 года  Екатеринбург 2022 </dc:title>
  <dc:creator>Стафеева Татьяна Валерьевна</dc:creator>
  <cp:lastModifiedBy>Acer</cp:lastModifiedBy>
  <cp:revision>100</cp:revision>
  <dcterms:created xsi:type="dcterms:W3CDTF">2022-04-07T07:21:01Z</dcterms:created>
  <dcterms:modified xsi:type="dcterms:W3CDTF">2022-05-03T14:39:56Z</dcterms:modified>
</cp:coreProperties>
</file>